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 lvl="0">
      <a:defRPr lang="en-US"/>
    </a:defPPr>
    <a:lvl1pPr lvl="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lvl="1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lvl="2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lvl="3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lvl="4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lvl="5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lvl="6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lvl="7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lvl="8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FB699-1C48-42D1-9710-8055D3BC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FB699-1C48-42D1-9710-8055D3BCD4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3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8C68-045A-46F6-B53F-43EECF1D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DE40-8657-4570-AF23-BAC0D65ED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68FD-4830-4094-9EE3-0199B769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B631-74D1-4C67-B09C-E09C9421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89D1-AF8F-464F-84EE-161134D3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508B-11A4-48CC-BDEF-D941095D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7FAE-2734-4DF3-90A1-450A9BBC8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01F0-25A0-4040-86F5-251528BC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EB01-1A88-4AA3-A35D-DA0235518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8AB4-757A-40DB-A2C5-4B691936E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5C24-26FB-4A5B-908E-F624045C5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19C-D27B-4A04-8D3D-F402E695F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EDDB3B-DF37-49DF-9A9F-CF4AC88C8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ighway-rainb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ighway-rainbow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1475" y="2146300"/>
            <a:ext cx="8401050" cy="1139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به نام خداوند رنگین کمان</a:t>
            </a:r>
            <a:endParaRPr lang="en-US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1475" y="3429000"/>
            <a:ext cx="8401050" cy="1139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خداوند بخشنده مهربان</a:t>
            </a:r>
            <a:endParaRPr lang="en-US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548680"/>
            <a:ext cx="8401050" cy="1139825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kern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ranti Solid LET" pitchFamily="2" charset="0"/>
                <a:ea typeface="Tahoma" pitchFamily="34" charset="0"/>
                <a:cs typeface="Tahoma" pitchFamily="34" charset="0"/>
              </a:rPr>
              <a:t>ehfar.blogsky</a:t>
            </a:r>
            <a:r>
              <a:rPr lang="en-US" sz="66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ranti Solid LET" pitchFamily="2" charset="0"/>
                <a:ea typeface="Tahoma" pitchFamily="34" charset="0"/>
                <a:cs typeface="Tahoma" pitchFamily="34" charset="0"/>
              </a:rPr>
              <a:t> .com</a:t>
            </a:r>
            <a:endParaRPr lang="en-US" sz="66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ranti Solid LET" pitchFamily="2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mtClean="0"/>
              <a:t>عضله ذوزنقه</a:t>
            </a:r>
            <a:br>
              <a:rPr lang="fa-IR" smtClean="0"/>
            </a:br>
            <a:r>
              <a:rPr lang="en-US" smtClean="0">
                <a:latin typeface="Georgia" pitchFamily="18" charset="0"/>
              </a:rPr>
              <a:t>(Trapezius)</a:t>
            </a:r>
            <a:endParaRPr lang="en-US" smtClean="0"/>
          </a:p>
        </p:txBody>
      </p:sp>
      <p:graphicFrame>
        <p:nvGraphicFramePr>
          <p:cNvPr id="106512" name="Group 16"/>
          <p:cNvGraphicFramePr>
            <a:graphicFrameLocks noGrp="1"/>
          </p:cNvGraphicFramePr>
          <p:nvPr>
            <p:ph type="tbl" idx="1"/>
          </p:nvPr>
        </p:nvGraphicFramePr>
        <p:xfrm>
          <a:off x="3059113" y="1905000"/>
          <a:ext cx="5400675" cy="1308100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01" name="Picture 5" descr="0303_ZHAO_art_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76250"/>
            <a:ext cx="23336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529" name="Group 33"/>
          <p:cNvGraphicFramePr>
            <a:graphicFrameLocks noGrp="1"/>
          </p:cNvGraphicFramePr>
          <p:nvPr/>
        </p:nvGraphicFramePr>
        <p:xfrm>
          <a:off x="1403350" y="3500438"/>
          <a:ext cx="7056438" cy="2665412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541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پایین کشیدن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(depression)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نزدیک کننده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چرخش بالایی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(upward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ریشه خار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شوکی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چهارمین تا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دوازدهمین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12" name="Rectangle 34"/>
          <p:cNvSpPr>
            <a:spLocks noChangeArrowheads="1"/>
          </p:cNvSpPr>
          <p:nvPr/>
        </p:nvSpPr>
        <p:spPr bwMode="auto">
          <a:xfrm>
            <a:off x="323850" y="4652963"/>
            <a:ext cx="936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a-IR" sz="2400">
                <a:solidFill>
                  <a:srgbClr val="000099"/>
                </a:solidFill>
              </a:rPr>
              <a:t>ذوزنقه</a:t>
            </a:r>
          </a:p>
          <a:p>
            <a:r>
              <a:rPr lang="fa-IR" sz="2400">
                <a:solidFill>
                  <a:srgbClr val="000099"/>
                </a:solidFill>
              </a:rPr>
              <a:t>قسمت</a:t>
            </a:r>
          </a:p>
          <a:p>
            <a:r>
              <a:rPr lang="fa-IR" sz="2400">
                <a:solidFill>
                  <a:srgbClr val="000099"/>
                </a:solidFill>
              </a:rPr>
              <a:t>چهارم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2313" name="Rectangle 35"/>
          <p:cNvSpPr>
            <a:spLocks noChangeArrowheads="1"/>
          </p:cNvSpPr>
          <p:nvPr/>
        </p:nvSpPr>
        <p:spPr bwMode="auto">
          <a:xfrm>
            <a:off x="395288" y="425291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fa-IR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095750"/>
            <a:ext cx="5410200" cy="1905000"/>
          </a:xfrm>
        </p:spPr>
        <p:txBody>
          <a:bodyPr/>
          <a:lstStyle/>
          <a:p>
            <a:pPr algn="r" eaLnBrk="1" hangingPunct="1"/>
            <a:r>
              <a:rPr lang="fa-IR" sz="2400" smtClean="0">
                <a:solidFill>
                  <a:srgbClr val="000066"/>
                </a:solidFill>
              </a:rPr>
              <a:t>عضله ذوزنقه، عضله تختی است که در ناحیه سطحی بالای پشت قرار دارد،و بین استخوان کتف و ستون فقرات به راحتی قابل لمس می باشد.</a:t>
            </a:r>
          </a:p>
          <a:p>
            <a:pPr algn="r" eaLnBrk="1" hangingPunct="1"/>
            <a:r>
              <a:rPr lang="fa-IR" sz="2400" smtClean="0">
                <a:solidFill>
                  <a:srgbClr val="000066"/>
                </a:solidFill>
              </a:rPr>
              <a:t>( این عضله دارای چهار قسمت می باشد)</a:t>
            </a:r>
            <a:endParaRPr lang="en-US" sz="2400" smtClean="0">
              <a:solidFill>
                <a:srgbClr val="000066"/>
              </a:solidFill>
            </a:endParaRPr>
          </a:p>
        </p:txBody>
      </p:sp>
      <p:pic>
        <p:nvPicPr>
          <p:cNvPr id="13316" name="Picture 6" descr="3D508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16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31_711200382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0713"/>
            <a:ext cx="4165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/>
              <a:t>عضله متوازی الاضلاع</a:t>
            </a:r>
            <a:br>
              <a:rPr lang="fa-IR" dirty="0" smtClean="0"/>
            </a:br>
            <a:r>
              <a:rPr lang="en-US" dirty="0" smtClean="0">
                <a:latin typeface="Georgia" pitchFamily="18" charset="0"/>
              </a:rPr>
              <a:t>(Rhomboid)</a:t>
            </a:r>
          </a:p>
        </p:txBody>
      </p:sp>
      <p:graphicFrame>
        <p:nvGraphicFramePr>
          <p:cNvPr id="112656" name="Group 16"/>
          <p:cNvGraphicFramePr>
            <a:graphicFrameLocks noGrp="1"/>
          </p:cNvGraphicFramePr>
          <p:nvPr>
            <p:ph type="tbl" idx="1"/>
          </p:nvPr>
        </p:nvGraphicFramePr>
        <p:xfrm>
          <a:off x="3779838" y="1905000"/>
          <a:ext cx="4679950" cy="1308100"/>
        </p:xfrm>
        <a:graphic>
          <a:graphicData uri="http://schemas.openxmlformats.org/drawingml/2006/table">
            <a:tbl>
              <a:tblPr/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49" name="Picture 5" descr="rhomb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1670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4" name="Group 34"/>
          <p:cNvGraphicFramePr>
            <a:graphicFrameLocks noGrp="1"/>
          </p:cNvGraphicFramePr>
          <p:nvPr/>
        </p:nvGraphicFramePr>
        <p:xfrm>
          <a:off x="2339975" y="3429000"/>
          <a:ext cx="6119813" cy="2592388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(downward rotation)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لبه داخلی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های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شوکی هفتمین مهره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گردنی و پنج 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59238"/>
            <a:ext cx="5410200" cy="15843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fa-IR" sz="2400" smtClean="0">
                <a:solidFill>
                  <a:srgbClr val="000066"/>
                </a:solidFill>
              </a:rPr>
              <a:t>این عضله در زیر عضله ذوزنقه قرار گرفته است و به دو قسمت متوازی الاضلاع کوچک و بزرگ تقسیم </a:t>
            </a:r>
          </a:p>
          <a:p>
            <a:pPr algn="r" eaLnBrk="1" hangingPunct="1">
              <a:lnSpc>
                <a:spcPct val="90000"/>
              </a:lnSpc>
            </a:pPr>
            <a:r>
              <a:rPr lang="fa-IR" sz="2400" smtClean="0">
                <a:solidFill>
                  <a:srgbClr val="000066"/>
                </a:solidFill>
              </a:rPr>
              <a:t>میشود، اما به طور کلی تحت عنوان یک عضله بررسی میشود.</a:t>
            </a:r>
            <a:endParaRPr lang="en-US" sz="2400" smtClean="0">
              <a:solidFill>
                <a:srgbClr val="000066"/>
              </a:solidFill>
            </a:endParaRPr>
          </a:p>
        </p:txBody>
      </p:sp>
      <p:pic>
        <p:nvPicPr>
          <p:cNvPr id="15364" name="Picture 6" descr="latpulldown_RHOM_Major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959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rhomboid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3211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/>
              <a:t>عضله گوشه ای</a:t>
            </a:r>
            <a:br>
              <a:rPr lang="fa-IR" dirty="0" smtClean="0"/>
            </a:br>
            <a:r>
              <a:rPr lang="en-US" dirty="0" smtClean="0">
                <a:latin typeface="Georgia" pitchFamily="18" charset="0"/>
              </a:rPr>
              <a:t>(</a:t>
            </a:r>
            <a:r>
              <a:rPr lang="en-US" dirty="0" err="1" smtClean="0">
                <a:latin typeface="Georgia" pitchFamily="18" charset="0"/>
              </a:rPr>
              <a:t>Levator</a:t>
            </a:r>
            <a:r>
              <a:rPr lang="en-US" dirty="0" smtClean="0">
                <a:latin typeface="Georgia" pitchFamily="18" charset="0"/>
              </a:rPr>
              <a:t> scapulae)</a:t>
            </a:r>
          </a:p>
        </p:txBody>
      </p:sp>
      <p:graphicFrame>
        <p:nvGraphicFramePr>
          <p:cNvPr id="118802" name="Group 18"/>
          <p:cNvGraphicFramePr>
            <a:graphicFrameLocks noGrp="1"/>
          </p:cNvGraphicFramePr>
          <p:nvPr>
            <p:ph type="tbl" idx="1"/>
          </p:nvPr>
        </p:nvGraphicFramePr>
        <p:xfrm>
          <a:off x="3563938" y="1905000"/>
          <a:ext cx="4894262" cy="1379538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97" name="Picture 7" descr="3D508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8818" name="Group 34"/>
          <p:cNvGraphicFramePr>
            <a:graphicFrameLocks noGrp="1"/>
          </p:cNvGraphicFramePr>
          <p:nvPr/>
        </p:nvGraphicFramePr>
        <p:xfrm>
          <a:off x="2268538" y="3500438"/>
          <a:ext cx="6191250" cy="2663825"/>
        </p:xfrm>
        <a:graphic>
          <a:graphicData uri="http://schemas.openxmlformats.org/drawingml/2006/table">
            <a:tbl>
              <a:tblPr/>
              <a:tblGrid>
                <a:gridCol w="29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8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(downward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لبه داخلی استخوان کتف،بین زاویه فوقانی و ریشه خار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عرضی چهار مهره اول گردنی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357688"/>
            <a:ext cx="5410200" cy="1905000"/>
          </a:xfrm>
        </p:spPr>
        <p:txBody>
          <a:bodyPr/>
          <a:lstStyle/>
          <a:p>
            <a:pPr algn="just" rtl="1" eaLnBrk="1" hangingPunct="1"/>
            <a:r>
              <a:rPr lang="fa-IR" sz="2400" smtClean="0">
                <a:solidFill>
                  <a:srgbClr val="000066"/>
                </a:solidFill>
              </a:rPr>
              <a:t>عضله ذوزنقه در قسمت خارجی و خلفی گردن،در زیر قسمت اول ذوزنقه قرار گرفته است و قابل لمس نیست.</a:t>
            </a:r>
            <a:endParaRPr lang="en-US" sz="2400" smtClean="0">
              <a:solidFill>
                <a:srgbClr val="000066"/>
              </a:solidFill>
            </a:endParaRPr>
          </a:p>
        </p:txBody>
      </p:sp>
      <p:pic>
        <p:nvPicPr>
          <p:cNvPr id="17412" name="Picture 6" descr="3D508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959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levatorscapula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55588"/>
            <a:ext cx="43211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3D7"/>
        </a:solidFill>
        <a:effectLst/>
      </p:bgPr>
    </p:bg>
    <p:spTree>
      <p:nvGrpSpPr>
        <p:cNvPr id="1" name="Shape 606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4" name="Google Shape;606214;p1"/>
          <p:cNvSpPr txBox="1">
            <a:spLocks noGrp="1"/>
          </p:cNvSpPr>
          <p:nvPr>
            <p:ph type="title"/>
          </p:nvPr>
        </p:nvSpPr>
        <p:spPr>
          <a:xfrm>
            <a:off x="5143500" y="0"/>
            <a:ext cx="3571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u="sng" dirty="0">
                <a:solidFill>
                  <a:srgbClr val="000066"/>
                </a:solidFill>
              </a:rPr>
              <a:t>عضلات بدن انسان</a:t>
            </a:r>
            <a:endParaRPr sz="6000" b="1" u="sng" dirty="0">
              <a:solidFill>
                <a:srgbClr val="000066"/>
              </a:solidFill>
            </a:endParaRPr>
          </a:p>
        </p:txBody>
      </p:sp>
      <p:pic>
        <p:nvPicPr>
          <p:cNvPr id="606215" name="Google Shape;606215;p1" descr="D:\Documents and Settings\Sepehr\Desktop\Azol\4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7148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6216" name="Google Shape;606216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ehfar.blogsky.com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5124" name="Picture 6" descr="human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032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pic_muscles_BKO5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1052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/>
      <p:bldP spid="605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0"/>
            <a:ext cx="4824413" cy="1989138"/>
          </a:xfrm>
        </p:spPr>
        <p:txBody>
          <a:bodyPr/>
          <a:lstStyle/>
          <a:p>
            <a:pPr algn="r" eaLnBrk="1" hangingPunct="1"/>
            <a:endParaRPr lang="fa-IR" sz="3600" b="1" dirty="0" smtClean="0">
              <a:cs typeface="B Nazanin" pitchFamily="2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6148" name="Picture 7" descr="shoulder_anatomy_muscle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4248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7135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291306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00438" y="333375"/>
            <a:ext cx="5357812" cy="1143000"/>
          </a:xfrm>
        </p:spPr>
        <p:txBody>
          <a:bodyPr/>
          <a:lstStyle/>
          <a:p>
            <a:pPr algn="r" eaLnBrk="1" hangingPunct="1"/>
            <a:r>
              <a:rPr lang="fa-IR" dirty="0" smtClean="0">
                <a:cs typeface="B Nazanin" pitchFamily="2" charset="-78"/>
              </a:rPr>
              <a:t>حرکات مهم استخوان کتف:</a:t>
            </a:r>
            <a:r>
              <a:rPr lang="en-US" dirty="0" smtClean="0">
                <a:cs typeface="B Nazanin" pitchFamily="2" charset="-78"/>
              </a:rPr>
              <a:t> </a:t>
            </a:r>
          </a:p>
        </p:txBody>
      </p:sp>
      <p:sp>
        <p:nvSpPr>
          <p:cNvPr id="7171" name="Rectangle 17"/>
          <p:cNvSpPr>
            <a:spLocks noChangeArrowheads="1"/>
          </p:cNvSpPr>
          <p:nvPr/>
        </p:nvSpPr>
        <p:spPr bwMode="auto">
          <a:xfrm>
            <a:off x="3663950" y="2652713"/>
            <a:ext cx="242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800"/>
              <a:t> </a:t>
            </a:r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509588" y="2714625"/>
            <a:ext cx="79914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1- کشش بالایی 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(Elevation)</a:t>
            </a:r>
          </a:p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2-کشش پایینی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(Depression) </a:t>
            </a:r>
          </a:p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3-نزدیک شدن به خط میانی بدن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(Adduction or retraction) </a:t>
            </a:r>
            <a:endParaRPr lang="fa-IR" sz="2800">
              <a:solidFill>
                <a:srgbClr val="000066"/>
              </a:solidFill>
              <a:cs typeface="B Nazanin" pitchFamily="2" charset="-78"/>
            </a:endParaRPr>
          </a:p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4- دور شدن از خط میانی بدن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  (Abduction or protraction) </a:t>
            </a:r>
            <a:endParaRPr lang="fa-IR" sz="2800">
              <a:solidFill>
                <a:srgbClr val="000066"/>
              </a:solidFill>
              <a:cs typeface="B Nazanin" pitchFamily="2" charset="-78"/>
            </a:endParaRPr>
          </a:p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5-چرخش بالایی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(Upward rotation) </a:t>
            </a:r>
            <a:endParaRPr lang="fa-IR" sz="2800">
              <a:solidFill>
                <a:srgbClr val="000066"/>
              </a:solidFill>
              <a:cs typeface="B Nazanin" pitchFamily="2" charset="-78"/>
            </a:endParaRPr>
          </a:p>
          <a:p>
            <a:pPr rtl="1"/>
            <a:r>
              <a:rPr lang="fa-IR" sz="2800">
                <a:solidFill>
                  <a:srgbClr val="000066"/>
                </a:solidFill>
                <a:cs typeface="B Nazanin" pitchFamily="2" charset="-78"/>
              </a:rPr>
              <a:t>6- چرخش پایینی</a:t>
            </a:r>
            <a:r>
              <a:rPr lang="en-US" sz="2800">
                <a:solidFill>
                  <a:srgbClr val="000066"/>
                </a:solidFill>
                <a:cs typeface="B Nazanin" pitchFamily="2" charset="-78"/>
              </a:rPr>
              <a:t>(Downward rotation)</a:t>
            </a:r>
            <a:endParaRPr lang="fa-IR" sz="2800">
              <a:solidFill>
                <a:srgbClr val="000066"/>
              </a:solidFill>
              <a:cs typeface="B Nazanin" pitchFamily="2" charset="-78"/>
            </a:endParaRPr>
          </a:p>
          <a:p>
            <a:r>
              <a:rPr lang="en-US" sz="1800">
                <a:solidFill>
                  <a:srgbClr val="000066"/>
                </a:solidFill>
                <a:cs typeface="B Nazanin" pitchFamily="2" charset="-78"/>
              </a:rPr>
              <a:t>   </a:t>
            </a:r>
          </a:p>
        </p:txBody>
      </p:sp>
      <p:pic>
        <p:nvPicPr>
          <p:cNvPr id="7173" name="Picture 19" descr="shouldermusc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095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125" y="0"/>
            <a:ext cx="7772400" cy="2266950"/>
          </a:xfrm>
        </p:spPr>
        <p:txBody>
          <a:bodyPr/>
          <a:lstStyle/>
          <a:p>
            <a:pPr algn="r" eaLnBrk="1" hangingPunct="1"/>
            <a:r>
              <a:rPr lang="fa-IR" sz="3600" smtClean="0">
                <a:cs typeface="B Nazanin" pitchFamily="2" charset="-78"/>
              </a:rPr>
              <a:t>عضلات کمربند شانه</a:t>
            </a:r>
            <a:r>
              <a:rPr lang="en-US" sz="3600" smtClean="0">
                <a:cs typeface="B Nazanin" pitchFamily="2" charset="-78"/>
              </a:rPr>
              <a:t/>
            </a:r>
            <a:br>
              <a:rPr lang="en-US" sz="3600" smtClean="0">
                <a:cs typeface="B Nazanin" pitchFamily="2" charset="-78"/>
              </a:rPr>
            </a:br>
            <a:r>
              <a:rPr lang="fa-IR" sz="3600" smtClean="0">
                <a:cs typeface="B Nazanin" pitchFamily="2" charset="-78"/>
              </a:rPr>
              <a:t> به دو گروه تقسیم میشود:</a:t>
            </a:r>
            <a:endParaRPr lang="en-US" sz="3600" smtClean="0">
              <a:cs typeface="B Nazanin" pitchFamily="2" charset="-7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6921500" cy="1905000"/>
          </a:xfrm>
        </p:spPr>
        <p:txBody>
          <a:bodyPr/>
          <a:lstStyle/>
          <a:p>
            <a:pPr algn="r" eaLnBrk="1" hangingPunct="1"/>
            <a:r>
              <a:rPr lang="fa-IR" sz="2800" smtClean="0">
                <a:solidFill>
                  <a:srgbClr val="000066"/>
                </a:solidFill>
              </a:rPr>
              <a:t>1- عضلاتی که بر استخوان کتف عمل می کنند.</a:t>
            </a:r>
          </a:p>
          <a:p>
            <a:pPr algn="r" eaLnBrk="1" hangingPunct="1"/>
            <a:endParaRPr lang="fa-IR" sz="2400" smtClean="0">
              <a:solidFill>
                <a:srgbClr val="000066"/>
              </a:solidFill>
            </a:endParaRPr>
          </a:p>
          <a:p>
            <a:pPr algn="r" eaLnBrk="1" hangingPunct="1"/>
            <a:r>
              <a:rPr lang="fa-IR" sz="2800" smtClean="0">
                <a:solidFill>
                  <a:srgbClr val="000066"/>
                </a:solidFill>
              </a:rPr>
              <a:t>2-عضلاتی که بر استخوان بازو عمل می کنند.</a:t>
            </a:r>
          </a:p>
          <a:p>
            <a:pPr algn="r" eaLnBrk="1" hangingPunct="1"/>
            <a:endParaRPr lang="en-US" sz="2400" smtClean="0">
              <a:solidFill>
                <a:srgbClr val="000066"/>
              </a:solidFill>
            </a:endParaRPr>
          </a:p>
        </p:txBody>
      </p:sp>
      <p:pic>
        <p:nvPicPr>
          <p:cNvPr id="8196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31686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4" name="Rectangle 30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/>
              <a:t>عضله ذوزنقه</a:t>
            </a:r>
            <a:br>
              <a:rPr lang="fa-IR" dirty="0" smtClean="0"/>
            </a:br>
            <a:r>
              <a:rPr lang="en-US" dirty="0" smtClean="0">
                <a:latin typeface="Georgia" pitchFamily="18" charset="0"/>
              </a:rPr>
              <a:t>(Trapezius)</a:t>
            </a:r>
          </a:p>
        </p:txBody>
      </p:sp>
      <p:graphicFrame>
        <p:nvGraphicFramePr>
          <p:cNvPr id="72830" name="Group 126"/>
          <p:cNvGraphicFramePr>
            <a:graphicFrameLocks noGrp="1"/>
          </p:cNvGraphicFramePr>
          <p:nvPr>
            <p:ph type="tbl" idx="1"/>
          </p:nvPr>
        </p:nvGraphicFramePr>
        <p:xfrm>
          <a:off x="2928938" y="2060575"/>
          <a:ext cx="5603875" cy="876300"/>
        </p:xfrm>
        <a:graphic>
          <a:graphicData uri="http://schemas.openxmlformats.org/drawingml/2006/table">
            <a:tbl>
              <a:tblPr/>
              <a:tblGrid>
                <a:gridCol w="188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سر متحرک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9" name="Picture 32" descr="shtrap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857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832" name="Group 128"/>
          <p:cNvGraphicFramePr>
            <a:graphicFrameLocks noGrp="1"/>
          </p:cNvGraphicFramePr>
          <p:nvPr/>
        </p:nvGraphicFramePr>
        <p:xfrm>
          <a:off x="2916238" y="3068638"/>
          <a:ext cx="5616575" cy="3168650"/>
        </p:xfrm>
        <a:graphic>
          <a:graphicData uri="http://schemas.openxmlformats.org/drawingml/2006/table">
            <a:tbl>
              <a:tblPr/>
              <a:tblGrid>
                <a:gridCol w="195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سوم ابتدای لبه سطح خلفی ترقوه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استخوان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پس سری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0" name="Rectangle 129"/>
          <p:cNvSpPr>
            <a:spLocks noChangeArrowheads="1"/>
          </p:cNvSpPr>
          <p:nvPr/>
        </p:nvSpPr>
        <p:spPr bwMode="auto">
          <a:xfrm>
            <a:off x="827088" y="5167313"/>
            <a:ext cx="1816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  </a:t>
            </a:r>
            <a:r>
              <a:rPr lang="fa-IR" sz="2800">
                <a:solidFill>
                  <a:srgbClr val="000099"/>
                </a:solidFill>
              </a:rPr>
              <a:t>ذوزنقه</a:t>
            </a:r>
          </a:p>
          <a:p>
            <a:r>
              <a:rPr lang="fa-IR" sz="2800">
                <a:solidFill>
                  <a:srgbClr val="000099"/>
                </a:solidFill>
              </a:rPr>
              <a:t>قسمت اول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horacic-out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0241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696200" cy="1143000"/>
          </a:xfrm>
        </p:spPr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mtClean="0"/>
              <a:t>عضله ذوزنقه</a:t>
            </a:r>
            <a:br>
              <a:rPr lang="fa-IR" smtClean="0"/>
            </a:br>
            <a:r>
              <a:rPr lang="en-US" smtClean="0">
                <a:latin typeface="Georgia" pitchFamily="18" charset="0"/>
              </a:rPr>
              <a:t>(Trapezius)</a:t>
            </a:r>
          </a:p>
        </p:txBody>
      </p:sp>
      <p:graphicFrame>
        <p:nvGraphicFramePr>
          <p:cNvPr id="92176" name="Group 16"/>
          <p:cNvGraphicFramePr>
            <a:graphicFrameLocks noGrp="1"/>
          </p:cNvGraphicFramePr>
          <p:nvPr>
            <p:ph type="tbl" idx="1"/>
          </p:nvPr>
        </p:nvGraphicFramePr>
        <p:xfrm>
          <a:off x="3635375" y="1916113"/>
          <a:ext cx="4824413" cy="1163637"/>
        </p:xfrm>
        <a:graphic>
          <a:graphicData uri="http://schemas.openxmlformats.org/drawingml/2006/table">
            <a:tbl>
              <a:tblPr/>
              <a:tblGrid>
                <a:gridCol w="160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36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216" name="Group 56"/>
          <p:cNvGraphicFramePr>
            <a:graphicFrameLocks noGrp="1"/>
          </p:cNvGraphicFramePr>
          <p:nvPr/>
        </p:nvGraphicFramePr>
        <p:xfrm>
          <a:off x="2411413" y="3141663"/>
          <a:ext cx="6048375" cy="3024187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18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دهنده بالایی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(Upward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اخرمی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لیگامنت گردنی در پشت گردن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4" name="Rectangle 57"/>
          <p:cNvSpPr>
            <a:spLocks noChangeArrowheads="1"/>
          </p:cNvSpPr>
          <p:nvPr/>
        </p:nvSpPr>
        <p:spPr bwMode="auto">
          <a:xfrm>
            <a:off x="395288" y="4508500"/>
            <a:ext cx="1816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  </a:t>
            </a:r>
            <a:r>
              <a:rPr lang="fa-IR" sz="2800">
                <a:solidFill>
                  <a:srgbClr val="000099"/>
                </a:solidFill>
              </a:rPr>
              <a:t>ذوزنقه</a:t>
            </a:r>
          </a:p>
          <a:p>
            <a:r>
              <a:rPr lang="fa-IR" sz="2800">
                <a:solidFill>
                  <a:srgbClr val="000099"/>
                </a:solidFill>
              </a:rPr>
              <a:t>قسمت دوم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mtClean="0"/>
              <a:t>عضله ذوزنقه</a:t>
            </a:r>
            <a:br>
              <a:rPr lang="fa-IR" smtClean="0"/>
            </a:br>
            <a:r>
              <a:rPr lang="en-US" smtClean="0">
                <a:latin typeface="Georgia" pitchFamily="18" charset="0"/>
              </a:rPr>
              <a:t>(Trapezius)</a:t>
            </a:r>
          </a:p>
        </p:txBody>
      </p:sp>
      <p:graphicFrame>
        <p:nvGraphicFramePr>
          <p:cNvPr id="98344" name="Group 40"/>
          <p:cNvGraphicFramePr>
            <a:graphicFrameLocks noGrp="1"/>
          </p:cNvGraphicFramePr>
          <p:nvPr>
            <p:ph type="tbl" idx="1"/>
          </p:nvPr>
        </p:nvGraphicFramePr>
        <p:xfrm>
          <a:off x="2987675" y="1905000"/>
          <a:ext cx="5470525" cy="947738"/>
        </p:xfrm>
        <a:graphic>
          <a:graphicData uri="http://schemas.openxmlformats.org/drawingml/2006/table">
            <a:tbl>
              <a:tblPr/>
              <a:tblGrid>
                <a:gridCol w="1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77" name="Picture 5" descr="trapmuscle_back_no_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87" name="Group 83"/>
          <p:cNvGraphicFramePr>
            <a:graphicFrameLocks noGrp="1"/>
          </p:cNvGraphicFramePr>
          <p:nvPr/>
        </p:nvGraphicFramePr>
        <p:xfrm>
          <a:off x="2051050" y="3284538"/>
          <a:ext cx="6408738" cy="2665412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54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خار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شوکی مهره هفتم گردنی و سه 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88" name="Rectangle 84"/>
          <p:cNvSpPr>
            <a:spLocks noChangeArrowheads="1"/>
          </p:cNvSpPr>
          <p:nvPr/>
        </p:nvSpPr>
        <p:spPr bwMode="auto">
          <a:xfrm>
            <a:off x="323850" y="4500563"/>
            <a:ext cx="1584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  </a:t>
            </a:r>
            <a:r>
              <a:rPr lang="fa-IR" sz="2800">
                <a:solidFill>
                  <a:srgbClr val="000099"/>
                </a:solidFill>
              </a:rPr>
              <a:t>ذوزنقه</a:t>
            </a:r>
          </a:p>
          <a:p>
            <a:r>
              <a:rPr lang="fa-IR" sz="2800">
                <a:solidFill>
                  <a:srgbClr val="000099"/>
                </a:solidFill>
              </a:rPr>
              <a:t>قسمت سوم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ehfar.blogsky.com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2.XML" val="3956486605"/>
  <p:tag name="PPT/SLIDES/SLIDE128.XML" val="1670081092"/>
  <p:tag name="PPT/SLIDES/SLIDE77.XML" val="1057260750"/>
  <p:tag name="PPT/SLIDES/SLIDE76.XML" val="1374134256"/>
  <p:tag name="PPT/SLIDES/SLIDE75.XML" val="1120997071"/>
  <p:tag name="PPT/SLIDES/SLIDE74.XML" val="2180962232"/>
  <p:tag name="PPT/SLIDES/SLIDE73.XML" val="468676888"/>
  <p:tag name="PPT/SLIDES/SLIDE72.XML" val="2852665325"/>
  <p:tag name="PPT/SLIDES/SLIDE71.XML" val="3388540844"/>
  <p:tag name="PPT/SLIDES/SLIDE78.XML" val="1588709089"/>
  <p:tag name="PPT/SLIDES/SLIDE79.XML" val="2495143919"/>
  <p:tag name="PPT/SLIDES/SLIDE80.XML" val="4255052948"/>
  <p:tag name="PPT/SLIDES/SLIDE87.XML" val="3127693762"/>
  <p:tag name="PPT/SLIDES/SLIDE86.XML" val="3045016136"/>
  <p:tag name="PPT/SLIDES/SLIDE85.XML" val="3763826932"/>
  <p:tag name="PPT/SLIDES/SLIDE84.XML" val="2642069750"/>
  <p:tag name="PPT/SLIDES/SLIDE83.XML" val="855824245"/>
  <p:tag name="PPT/SLIDES/SLIDE82.XML" val="2778764188"/>
  <p:tag name="PPT/SLIDES/SLIDE81.XML" val="3482781456"/>
  <p:tag name="PPT/SLIDES/SLIDE70.XML" val="2346524197"/>
  <p:tag name="PPT/SLIDES/SLIDE69.XML" val="2238157915"/>
  <p:tag name="PPT/SLIDES/SLIDE68.XML" val="4219948524"/>
  <p:tag name="PPT/SLIDES/SLIDE58.XML" val="4008763546"/>
  <p:tag name="PPT/SLIDES/SLIDE57.XML" val="955553147"/>
  <p:tag name="PPT/SLIDES/SLIDE56.XML" val="950428216"/>
  <p:tag name="PPT/SLIDES/SLIDE55.XML" val="4280718646"/>
  <p:tag name="PPT/SLIDES/SLIDE54.XML" val="3896396891"/>
  <p:tag name="PPT/SLIDES/SLIDE53.XML" val="1024211534"/>
  <p:tag name="PPT/SLIDES/SLIDE52.XML" val="1367190079"/>
  <p:tag name="PPT/SLIDES/SLIDE59.XML" val="1564387628"/>
  <p:tag name="PPT/SLIDES/SLIDE60.XML" val="1219621345"/>
  <p:tag name="PPT/SLIDES/SLIDE61.XML" val="3667131643"/>
  <p:tag name="PPT/SLIDES/SLIDE67.XML" val="2761713539"/>
  <p:tag name="PPT/SLIDES/SLIDE66.XML" val="3751746159"/>
  <p:tag name="PPT/SLIDES/SLIDE65.XML" val="1964708224"/>
  <p:tag name="PPT/SLIDES/SLIDE64.XML" val="3703068936"/>
  <p:tag name="PPT/SLIDES/SLIDE63.XML" val="2713491393"/>
  <p:tag name="PPT/SLIDES/SLIDE62.XML" val="139209990"/>
  <p:tag name="PPT/SLIDES/SLIDE88.XML" val="2882015954"/>
  <p:tag name="PPT/SLIDES/SLIDE89.XML" val="2172455111"/>
  <p:tag name="PPT/SLIDES/SLIDE90.XML" val="3937346930"/>
  <p:tag name="PPT/SLIDES/SLIDE116.XML" val="2241222081"/>
  <p:tag name="PPT/SLIDES/SLIDE115.XML" val="4232275520"/>
  <p:tag name="PPT/SLIDES/SLIDE114.XML" val="3780301209"/>
  <p:tag name="PPT/SLIDES/SLIDE113.XML" val="368828875"/>
  <p:tag name="PPT/SLIDES/SLIDE112.XML" val="3639969328"/>
  <p:tag name="PPT/SLIDES/SLIDE111.XML" val="1035790481"/>
  <p:tag name="PPT/SLIDES/SLIDE110.XML" val="2458906304"/>
  <p:tag name="PPT/SLIDES/SLIDE117.XML" val="1942828776"/>
  <p:tag name="PPT/SLIDES/SLIDE118.XML" val="3898724566"/>
  <p:tag name="PPT/SLIDES/SLIDE119.XML" val="3168400017"/>
  <p:tag name="PPT/SLIDES/SLIDE126.XML" val="1918698351"/>
  <p:tag name="PPT/SLIDES/SLIDE125.XML" val="3742491720"/>
  <p:tag name="PPT/SLIDES/SLIDE124.XML" val="882020383"/>
  <p:tag name="PPT/SLIDES/SLIDE123.XML" val="1338959843"/>
  <p:tag name="PPT/SLIDES/SLIDE122.XML" val="3565103369"/>
  <p:tag name="PPT/SLIDES/SLIDE121.XML" val="520535084"/>
  <p:tag name="PPT/SLIDES/SLIDE120.XML" val="3552278493"/>
  <p:tag name="PPT/SLIDES/SLIDE109.XML" val="1047079589"/>
  <p:tag name="PPT/SLIDES/SLIDE108.XML" val="1755546753"/>
  <p:tag name="PPT/SLIDES/SLIDE107.XML" val="4071521527"/>
  <p:tag name="PPT/SLIDES/SLIDE97.XML" val="1109947953"/>
  <p:tag name="PPT/SLIDES/SLIDE96.XML" val="4079154213"/>
  <p:tag name="PPT/SLIDES/SLIDE95.XML" val="3260476085"/>
  <p:tag name="PPT/SLIDES/SLIDE94.XML" val="2076807586"/>
  <p:tag name="PPT/SLIDES/SLIDE93.XML" val="1383299929"/>
  <p:tag name="PPT/SLIDES/SLIDE92.XML" val="3694164092"/>
  <p:tag name="PPT/SLIDES/SLIDE91.XML" val="646526500"/>
  <p:tag name="PPT/SLIDES/SLIDE98.XML" val="342018106"/>
  <p:tag name="PPT/SLIDES/SLIDE99.XML" val="594116393"/>
  <p:tag name="PPT/SLIDES/SLIDE100.XML" val="2063857100"/>
  <p:tag name="PPT/SLIDES/SLIDE106.XML" val="834508991"/>
  <p:tag name="PPT/SLIDES/SLIDE105.XML" val="830256879"/>
  <p:tag name="PPT/SLIDES/SLIDE104.XML" val="3183800104"/>
  <p:tag name="PPT/SLIDES/SLIDE103.XML" val="1326539610"/>
  <p:tag name="PPT/SLIDES/SLIDE102.XML" val="463692033"/>
  <p:tag name="PPT/SLIDES/SLIDE101.XML" val="1607223854"/>
  <p:tag name="PPT/SLIDES/SLIDE51.XML" val="2725080522"/>
  <p:tag name="PPT/SLIDES/SLIDE50.XML" val="1787136164"/>
  <p:tag name="PPT/SLIDES/SLIDE49.XML" val="425759570"/>
  <p:tag name="PPT/SLIDES/SLIDE1.XML" val="2719368970"/>
  <p:tag name="PPT/SLIDES/SLIDE129.XML" val="1473521879"/>
  <p:tag name="PPT/SLIDES/SLIDE130.XML" val="1672331070"/>
  <p:tag name="PPT/SLIDES/SLIDE131.XML" val="1392892600"/>
  <p:tag name="PPT/SLIDES/SLIDE132.XML" val="1522970353"/>
  <p:tag name="PPT/SLIDES/SLIDE133.XML" val="1256174582"/>
  <p:tag name="PPT/SLIDES/SLIDE3.XML" val="3783367102"/>
  <p:tag name="PPT/SLIDES/SLIDE4.XML" val="1306593814"/>
  <p:tag name="PPT/SLIDES/SLIDE5.XML" val="1503816690"/>
  <p:tag name="PPT/SLIDES/SLIDE11.XML" val="3038506814"/>
  <p:tag name="PPT/SLIDES/SLIDE10.XML" val="1873697764"/>
  <p:tag name="PPT/SLIDES/SLIDE9.XML" val="2745107169"/>
  <p:tag name="PPT/SLIDES/SLIDE8.XML" val="3993928208"/>
  <p:tag name="PPT/SLIDES/SLIDE7.XML" val="4035610639"/>
  <p:tag name="PPT/SLIDES/SLIDE6.XML" val="2506730289"/>
  <p:tag name="PPT/SLIDES/SLIDE134.XML" val="4205800015"/>
  <p:tag name="PPT/SLIDES/SLIDE135.XML" val="1395660642"/>
  <p:tag name="PPT/SLIDES/SLIDE136.XML" val="898891190"/>
  <p:tag name="PPT/SLIDES/SLIDE146.XML" val="306057929"/>
  <p:tag name="PPT/SLIDES/SLIDE147.XML" val="3467628185"/>
  <p:tag name="PPT/SLIDES/SLIDE148.XML" val="1854238933"/>
  <p:tag name="PPT/SLIDES/SLIDE149.XML" val="2721787307"/>
  <p:tag name="PPT/SLIDES/SLIDE150.XML" val="2921055853"/>
  <p:tag name="PPT/SLIDES/SLIDE151.XML" val="2473687973"/>
  <p:tag name="PPT/SLIDES/SLIDE152.XML" val="1343210430"/>
  <p:tag name="PPT/SLIDES/SLIDE145.XML" val="2740777489"/>
  <p:tag name="PPT/SLIDES/SLIDE144.XML" val="3149095315"/>
  <p:tag name="PPT/SLIDES/SLIDE143.XML" val="3451354590"/>
  <p:tag name="PPT/SLIDES/SLIDE137.XML" val="4176224023"/>
  <p:tag name="PPT/SLIDES/SLIDE138.XML" val="1799614127"/>
  <p:tag name="PPT/SLIDES/SLIDE139.XML" val="3742850304"/>
  <p:tag name="PPT/SLIDES/SLIDE140.XML" val="2757491765"/>
  <p:tag name="PPT/SLIDES/SLIDE141.XML" val="4107696607"/>
  <p:tag name="PPT/SLIDES/SLIDE142.XML" val="2154377696"/>
  <p:tag name="PPT/SLIDES/SLIDE127.XML" val="1259239990"/>
  <p:tag name="PPT/SLIDES/SLIDE12.XML" val="1536769497"/>
  <p:tag name="PPT/SLIDES/SLIDE14.XML" val="573282367"/>
  <p:tag name="PPT/SLIDES/SLIDE39.XML" val="296249612"/>
  <p:tag name="PPT/SLIDES/SLIDE38.XML" val="1886769220"/>
  <p:tag name="PPT/SLIDES/SLIDE37.XML" val="3338113681"/>
  <p:tag name="PPT/SLIDES/SLIDE36.XML" val="3310996092"/>
  <p:tag name="PPT/SLIDES/SLIDE35.XML" val="4056361829"/>
  <p:tag name="PPT/SLIDES/SLIDE34.XML" val="1552472823"/>
  <p:tag name="PPT/SLIDES/SLIDE33.XML" val="918439030"/>
  <p:tag name="PPT/SLIDES/SLIDE40.XML" val="519365924"/>
  <p:tag name="PPT/SLIDES/SLIDE41.XML" val="3937442660"/>
  <p:tag name="PPT/SLIDES/SLIDE42.XML" val="4232141749"/>
  <p:tag name="PPT/SLIDES/SLIDE48.XML" val="136504644"/>
  <p:tag name="PPT/SLIDES/SLIDE47.XML" val="2961856277"/>
  <p:tag name="PPT/SLIDES/SLIDE46.XML" val="1231963271"/>
  <p:tag name="PPT/SLIDES/SLIDE45.XML" val="3107253150"/>
  <p:tag name="PPT/SLIDES/SLIDE44.XML" val="1048349017"/>
  <p:tag name="PPT/SLIDES/SLIDE43.XML" val="1268195174"/>
  <p:tag name="PPT/SLIDES/SLIDE13.XML" val="3769167128"/>
  <p:tag name="PPT/SLIDES/SLIDE32.XML" val="895363363"/>
  <p:tag name="PPT/SLIDES/SLIDE30.XML" val="2944080535"/>
  <p:tag name="PPT/SLIDES/SLIDE20.XML" val="3460305949"/>
  <p:tag name="PPT/SLIDES/SLIDE19.XML" val="3012283436"/>
  <p:tag name="PPT/SLIDES/SLIDE18.XML" val="1667533270"/>
  <p:tag name="PPT/SLIDES/SLIDE17.XML" val="3437223059"/>
  <p:tag name="PPT/SLIDES/SLIDE16.XML" val="295170476"/>
  <p:tag name="PPT/SLIDES/SLIDE15.XML" val="421223560"/>
  <p:tag name="PPT/SLIDES/SLIDE31.XML" val="2783195715"/>
  <p:tag name="PPT/SLIDES/SLIDE21.XML" val="3639937523"/>
  <p:tag name="PPT/SLIDES/SLIDE23.XML" val="961034874"/>
  <p:tag name="PPT/SLIDES/SLIDE29.XML" val="2558099939"/>
  <p:tag name="PPT/SLIDES/SLIDE28.XML" val="1318803399"/>
  <p:tag name="PPT/SLIDES/SLIDE22.XML" val="2338864959"/>
  <p:tag name="PPT/SLIDES/SLIDE27.XML" val="3928113304"/>
  <p:tag name="PPT/SLIDES/SLIDE25.XML" val="2116872168"/>
  <p:tag name="PPT/SLIDES/SLIDE24.XML" val="2663195070"/>
  <p:tag name="PPT/SLIDES/SLIDE26.XML" val="2413192430"/>
  <p:tag name="PPT/SLIDEMASTERS/SLIDEMASTER1.XML" val="141867975"/>
  <p:tag name="PPT/SLIDELAYOUTS/SLIDELAYOUT7.XML" val="3263359515"/>
  <p:tag name="PPT/SLIDELAYOUTS/SLIDELAYOUT8.XML" val="3455667755"/>
  <p:tag name="PPT/SLIDELAYOUTS/SLIDELAYOUT9.XML" val="3582801351"/>
  <p:tag name="PPT/SLIDELAYOUTS/SLIDELAYOUT6.XML" val="483542237"/>
  <p:tag name="PPT/SLIDELAYOUTS/SLIDELAYOUT5.XML" val="315556245"/>
  <p:tag name="PPT/SLIDELAYOUTS/SLIDELAYOUT4.XML" val="4030484569"/>
  <p:tag name="PPT/SLIDELAYOUTS/SLIDELAYOUT3.XML" val="258326893"/>
  <p:tag name="PPT/SLIDELAYOUTS/SLIDELAYOUT2.XML" val="426006836"/>
  <p:tag name="PPT/SLIDELAYOUTS/SLIDELAYOUT1.XML" val="1354220954"/>
  <p:tag name="PPT/SLIDELAYOUTS/SLIDELAYOUT11.XML" val="3373344231"/>
  <p:tag name="PPT/SLIDELAYOUTS/SLIDELAYOUT10.XML" val="3068933962"/>
  <p:tag name="PPT/SLIDELAYOUTS/SLIDELAYOUT12.XML" val="3189724382"/>
  <p:tag name="PPT/NOTESSLIDES/NOTESSLIDE1.XML" val="2290349663"/>
  <p:tag name="PPT/MEDIA/IMAGE190.JPEG" val="3284480168"/>
  <p:tag name="PPT/MEDIA/IMAGE189.JPEG" val="2289345479"/>
  <p:tag name="PPT/MEDIA/IMAGE188.PNG" val="1576407056"/>
  <p:tag name="PPT/MEDIA/IMAGE191.JPEG" val="3548337376"/>
  <p:tag name="PPT/MEDIA/IMAGE186.JPEG" val="567814427"/>
  <p:tag name="PPT/MEDIA/IMAGE185.JPEG" val="1758265111"/>
  <p:tag name="PPT/MEDIA/IMAGE184.PNG" val="4007056054"/>
  <p:tag name="PPT/MEDIA/IMAGE187.JPEG" val="168569370"/>
  <p:tag name="PPT/MEDIA/IMAGE183.JPEG" val="311322367"/>
  <p:tag name="PPT/MEDIA/IMAGE193.JPEG" val="2089841914"/>
  <p:tag name="PPT/NOTESMASTERS/NOTESMASTER1.XML" val="1798450655"/>
  <p:tag name="PPT/MEDIA/IMAGE198.GIF" val="1244082728"/>
  <p:tag name="PPT/MEDIA/IMAGE197.JPEG" val="3804425969"/>
  <p:tag name="PPT/MEDIA/IMAGE196.JPEG" val="3259528007"/>
  <p:tag name="PPT/MEDIA/IMAGE195.JPEG" val="3569757429"/>
  <p:tag name="PPT/MEDIA/IMAGE194.JPEG" val="3243589540"/>
  <p:tag name="PPT/MEDIA/IMAGE192.PNG" val="2046984748"/>
  <p:tag name="PPT/MEDIA/IMAGE177.JPEG" val="2702512601"/>
  <p:tag name="PPT/MEDIA/IMAGE181.PNG" val="3661081753"/>
  <p:tag name="PPT/MEDIA/IMAGE58.JPEG" val="2533559115"/>
  <p:tag name="PPT/MEDIA/IMAGE59.JPEG" val="1640655270"/>
  <p:tag name="PPT/MEDIA/IMAGE60.JPEG" val="4038463972"/>
  <p:tag name="PPT/MEDIA/IMAGE61.JPEG" val="2446560172"/>
  <p:tag name="PPT/MEDIA/IMAGE62.JPEG" val="2872191229"/>
  <p:tag name="PPT/MEDIA/IMAGE63.JPEG" val="2979699099"/>
  <p:tag name="PPT/MEDIA/IMAGE64.PNG" val="1305808425"/>
  <p:tag name="PPT/MEDIA/IMAGE65.JPEG" val="1660678962"/>
  <p:tag name="PPT/MEDIA/IMAGE66.PNG" val="2560015118"/>
  <p:tag name="PPT/MEDIA/IMAGE57.JPEG" val="2779563125"/>
  <p:tag name="PPT/MEDIA/IMAGE56.PNG" val="1911723128"/>
  <p:tag name="PPT/MEDIA/IMAGE55.JPEG" val="2050468692"/>
  <p:tag name="PPT/MEDIA/IMAGE46.JPEG" val="2672717152"/>
  <p:tag name="PPT/MEDIA/IMAGE47.JPEG" val="1493473581"/>
  <p:tag name="PPT/MEDIA/IMAGE48.JPEG" val="1832870165"/>
  <p:tag name="PPT/MEDIA/IMAGE49.PNG" val="2642850171"/>
  <p:tag name="PPT/MEDIA/IMAGE50.PNG" val="4114207931"/>
  <p:tag name="PPT/MEDIA/IMAGE51.JPEG" val="1299903598"/>
  <p:tag name="PPT/MEDIA/IMAGE52.JPEG" val="79515250"/>
  <p:tag name="PPT/MEDIA/IMAGE53.PNG" val="2445959256"/>
  <p:tag name="PPT/MEDIA/IMAGE54.JPEG" val="2874007498"/>
  <p:tag name="PPT/MEDIA/IMAGE67.JPEG" val="980411817"/>
  <p:tag name="PPT/MEDIA/IMAGE68.JPEG" val="3612987944"/>
  <p:tag name="PPT/MEDIA/IMAGE69.JPEG" val="2461395536"/>
  <p:tag name="PPT/MEDIA/IMAGE81.JPEG" val="1988291571"/>
  <p:tag name="PPT/MEDIA/IMAGE82.JPEG" val="3151899181"/>
  <p:tag name="PPT/MEDIA/IMAGE83.PNG" val="3176026950"/>
  <p:tag name="PPT/MEDIA/IMAGE84.PNG" val="1052608121"/>
  <p:tag name="PPT/MEDIA/IMAGE85.PNG" val="872102401"/>
  <p:tag name="PPT/MEDIA/IMAGE86.JPEG" val="4104151785"/>
  <p:tag name="PPT/MEDIA/IMAGE87.JPEG" val="2162451782"/>
  <p:tag name="PPT/MEDIA/IMAGE88.JPEG" val="1029910435"/>
  <p:tag name="PPT/MEDIA/IMAGE89.PNG" val="3877652313"/>
  <p:tag name="PPT/MEDIA/IMAGE80.JPEG" val="2169206900"/>
  <p:tag name="PPT/MEDIA/IMAGE79.JPEG" val="437811184"/>
  <p:tag name="PPT/MEDIA/IMAGE78.JPEG" val="4213056058"/>
  <p:tag name="PPT/MEDIA/IMAGE70.JPEG" val="46762090"/>
  <p:tag name="PPT/MEDIA/IMAGE71.PNG" val="3997525689"/>
  <p:tag name="PPT/MEDIA/IMAGE72.JPEG" val="2978812227"/>
  <p:tag name="PPT/MEDIA/IMAGE73.JPEG" val="2265579683"/>
  <p:tag name="PPT/MEDIA/IMAGE74.JPEG" val="2249187768"/>
  <p:tag name="PPT/MEDIA/IMAGE75.JPEG" val="3854318911"/>
  <p:tag name="PPT/MEDIA/IMAGE76.JPEG" val="2513443839"/>
  <p:tag name="PPT/MEDIA/IMAGE77.JPEG" val="1425736853"/>
  <p:tag name="PPT/MEDIA/IMAGE45.JPEG" val="2054821356"/>
  <p:tag name="PPT/MEDIA/IMAGE44.PNG" val="1945896531"/>
  <p:tag name="PPT/MEDIA/IMAGE43.PNG" val="3925063791"/>
  <p:tag name="PPT/MEDIA/IMAGE11.JPEG" val="1093763230"/>
  <p:tag name="PPT/MEDIA/IMAGE12.JPEG" val="2529365702"/>
  <p:tag name="PPT/MEDIA/IMAGE13.JPEG" val="407950796"/>
  <p:tag name="PPT/MEDIA/IMAGE14.JPEG" val="802303987"/>
  <p:tag name="PPT/MEDIA/IMAGE15.JPEG" val="1945528048"/>
  <p:tag name="PPT/MEDIA/IMAGE16.JPEG" val="39526011"/>
  <p:tag name="PPT/MEDIA/IMAGE17.JPEG" val="422769276"/>
  <p:tag name="PPT/MEDIA/IMAGE18.JPEG" val="135226655"/>
  <p:tag name="PPT/MEDIA/IMAGE19.JPEG" val="3857741980"/>
  <p:tag name="PPT/MEDIA/IMAGE10.JPEG" val="43366375"/>
  <p:tag name="PPT/MEDIA/IMAGE9.PNG" val="2400191303"/>
  <p:tag name="PPT/MEDIA/IMAGE8.PNG" val="4160641512"/>
  <p:tag name="PPT/THEME/THEME1.XML" val="956944377"/>
  <p:tag name="PPT/THEME/THEME2.XML" val="2739450228"/>
  <p:tag name="PPT/MEDIA/IMAGE1.JPEG" val="2706742539"/>
  <p:tag name="PPT/MEDIA/IMAGE2.JPEG" val="301520730"/>
  <p:tag name="PPT/MEDIA/IMAGE3.JPEG" val="1684264508"/>
  <p:tag name="PPT/MEDIA/IMAGE4.JPEG" val="4206796332"/>
  <p:tag name="PPT/MEDIA/IMAGE5.JPEG" val="4220438791"/>
  <p:tag name="PPT/MEDIA/IMAGE6.JPEG" val="428358430"/>
  <p:tag name="PPT/MEDIA/IMAGE7.JPEG" val="35696175"/>
  <p:tag name="PPT/MEDIA/IMAGE20.JPEG" val="3297646894"/>
  <p:tag name="PPT/MEDIA/IMAGE21.JPEG" val="831496852"/>
  <p:tag name="PPT/MEDIA/IMAGE22.PNG" val="3843275208"/>
  <p:tag name="PPT/MEDIA/IMAGE34.JPEG" val="1361934330"/>
  <p:tag name="PPT/MEDIA/IMAGE35.JPEG" val="1546495853"/>
  <p:tag name="PPT/MEDIA/IMAGE36.PNG" val="2878891843"/>
  <p:tag name="PPT/MEDIA/IMAGE37.JPEG" val="3257024284"/>
  <p:tag name="PPT/MEDIA/IMAGE38.PNG" val="2126312650"/>
  <p:tag name="PPT/MEDIA/IMAGE39.JPEG" val="2602774985"/>
  <p:tag name="PPT/MEDIA/IMAGE40.JPEG" val="1346242945"/>
  <p:tag name="PPT/MEDIA/IMAGE41.JPEG" val="1592517781"/>
  <p:tag name="PPT/MEDIA/IMAGE42.PNG" val="630592642"/>
  <p:tag name="PPT/MEDIA/IMAGE33.PNG" val="4066287078"/>
  <p:tag name="PPT/MEDIA/IMAGE32.JPEG" val="4216403662"/>
  <p:tag name="PPT/MEDIA/IMAGE31.JPEG" val="1988120498"/>
  <p:tag name="PPT/MEDIA/IMAGE23.PNG" val="3136989765"/>
  <p:tag name="PPT/MEDIA/IMAGE24.PNG" val="2195270171"/>
  <p:tag name="PPT/MEDIA/IMAGE25.JPEG" val="272469756"/>
  <p:tag name="PPT/MEDIA/IMAGE26.JPEG" val="569415073"/>
  <p:tag name="PPT/MEDIA/IMAGE27.PNG" val="1680043441"/>
  <p:tag name="PPT/MEDIA/IMAGE28.PNG" val="4227028605"/>
  <p:tag name="PPT/MEDIA/IMAGE29.JPEG" val="1780803251"/>
  <p:tag name="PPT/MEDIA/IMAGE30.PNG" val="1842117339"/>
  <p:tag name="PPT/MEDIA/IMAGE182.PNG" val="2399933079"/>
  <p:tag name="PPT/MEDIA/IMAGE90.JPEG" val="4128478960"/>
  <p:tag name="PPT/MEDIA/IMAGE92.PNG" val="3723895233"/>
  <p:tag name="PPT/MEDIA/IMAGE149.JPEG" val="4159642739"/>
  <p:tag name="PPT/MEDIA/IMAGE150.PNG" val="714303340"/>
  <p:tag name="PPT/MEDIA/IMAGE151.JPEG" val="1717365889"/>
  <p:tag name="PPT/MEDIA/IMAGE152.PNG" val="3277278700"/>
  <p:tag name="PPT/MEDIA/IMAGE153.JPEG" val="2382073761"/>
  <p:tag name="PPT/MEDIA/IMAGE154.PNG" val="1791332011"/>
  <p:tag name="PPT/MEDIA/IMAGE155.PNG" val="1925082444"/>
  <p:tag name="PPT/MEDIA/IMAGE156.JPEG" val="2284226343"/>
  <p:tag name="PPT/MEDIA/IMAGE157.JPEG" val="3803503950"/>
  <p:tag name="PPT/MEDIA/IMAGE148.JPEG" val="2646562640"/>
  <p:tag name="PPT/MEDIA/IMAGE147.JPEG" val="1521070436"/>
  <p:tag name="PPT/MEDIA/IMAGE146.JPEG" val="557071436"/>
  <p:tag name="PPT/MEDIA/IMAGE91.PNG" val="2049693333"/>
  <p:tag name="PPT/MEDIA/IMAGE139.JPEG" val="3602897397"/>
  <p:tag name="PPT/MEDIA/IMAGE140.JPEG" val="2724395392"/>
  <p:tag name="PPT/MEDIA/IMAGE141.JPEG" val="2545790702"/>
  <p:tag name="PPT/MEDIA/IMAGE142.JPEG" val="2630778502"/>
  <p:tag name="PPT/MEDIA/IMAGE143.JPEG" val="3211032168"/>
  <p:tag name="PPT/MEDIA/IMAGE144.JPEG" val="57681272"/>
  <p:tag name="PPT/MEDIA/IMAGE145.JPEG" val="1981116415"/>
  <p:tag name="PPT/MEDIA/IMAGE158.JPEG" val="736312420"/>
  <p:tag name="PPT/MEDIA/IMAGE159.JPEG" val="2860205565"/>
  <p:tag name="PPT/MEDIA/IMAGE160.JPEG" val="2184945117"/>
  <p:tag name="PPT/MEDIA/IMAGE172.JPEG" val="1099601114"/>
  <p:tag name="PPT/MEDIA/IMAGE173.PNG" val="1299864450"/>
  <p:tag name="PPT/MEDIA/IMAGE174.JPEG" val="1718643736"/>
  <p:tag name="PPT/MEDIA/IMAGE175.JPEG" val="550431751"/>
  <p:tag name="PPT/MEDIA/IMAGE176.PNG" val="1861098722"/>
  <p:tag name="PPT/MEDIA/IMAGE178.JPEG" val="2842433391"/>
  <p:tag name="PPT/MEDIA/IMAGE179.JPEG" val="2320010092"/>
  <p:tag name="PPT/MEDIA/IMAGE180.JPEG" val="2970002777"/>
  <p:tag name="PPT/MEDIA/IMAGE171.JPEG" val="2522756029"/>
  <p:tag name="PPT/MEDIA/IMAGE170.JPEG" val="2224211226"/>
  <p:tag name="PPT/MEDIA/IMAGE169.PNG" val="2427910919"/>
  <p:tag name="PPT/MEDIA/IMAGE161.JPEG" val="2414160078"/>
  <p:tag name="PPT/MEDIA/IMAGE162.JPEG" val="184645093"/>
  <p:tag name="PPT/MEDIA/IMAGE163.PNG" val="3649648649"/>
  <p:tag name="PPT/MEDIA/IMAGE164.JPEG" val="1963148513"/>
  <p:tag name="PPT/MEDIA/IMAGE165.PNG" val="3912173164"/>
  <p:tag name="PPT/MEDIA/IMAGE166.JPEG" val="1001659880"/>
  <p:tag name="PPT/MEDIA/IMAGE167.JPEG" val="2554897533"/>
  <p:tag name="PPT/MEDIA/IMAGE168.JPEG" val="3409701729"/>
  <p:tag name="PPT/MEDIA/IMAGE137.JPEG" val="2690015469"/>
  <p:tag name="PPT/MEDIA/IMAGE138.JPEG" val="700920250"/>
  <p:tag name="PPT/MEDIA/IMAGE135.JPEG" val="1071304499"/>
  <p:tag name="PPT/MEDIA/IMAGE104.JPEG" val="1914030451"/>
  <p:tag name="PPT/MEDIA/IMAGE105.JPEG" val="954633990"/>
  <p:tag name="PPT/MEDIA/IMAGE106.JPEG" val="147292383"/>
  <p:tag name="PPT/MEDIA/IMAGE107.PNG" val="4081437095"/>
  <p:tag name="PPT/MEDIA/IMAGE108.JPEG" val="1730012144"/>
  <p:tag name="PPT/MEDIA/IMAGE109.JPEG" val="2736178014"/>
  <p:tag name="PPT/MEDIA/IMAGE110.PNG" val="693470551"/>
  <p:tag name="PPT/MEDIA/IMAGE136.JPEG" val="3273927087"/>
  <p:tag name="PPT/MEDIA/IMAGE112.JPEG" val="861604787"/>
  <p:tag name="PPT/MEDIA/IMAGE103.JPEG" val="3122595255"/>
  <p:tag name="PPT/MEDIA/IMAGE102.JPEG" val="3622414312"/>
  <p:tag name="PPT/MEDIA/IMAGE101.JPEG" val="1055890929"/>
  <p:tag name="PPT/MEDIA/IMAGE93.JPEG" val="2403859305"/>
  <p:tag name="PPT/MEDIA/IMAGE94.JPEG" val="2233377942"/>
  <p:tag name="PPT/MEDIA/IMAGE95.JPEG" val="1587919488"/>
  <p:tag name="PPT/MEDIA/IMAGE96.JPEG" val="1050824835"/>
  <p:tag name="PPT/MEDIA/IMAGE97.JPEG" val="2681750593"/>
  <p:tag name="PPT/MEDIA/IMAGE98.JPEG" val="3318860950"/>
  <p:tag name="PPT/MEDIA/IMAGE99.JPEG" val="865168923"/>
  <p:tag name="PPT/MEDIA/IMAGE100.JPEG" val="2140031328"/>
  <p:tag name="PPT/MEDIA/IMAGE113.JPEG" val="1477985443"/>
  <p:tag name="PPT/MEDIA/IMAGE111.JPEG" val="3056005251"/>
  <p:tag name="PPT/MEDIA/IMAGE115.JPEG" val="3848087325"/>
  <p:tag name="PPT/MEDIA/IMAGE128.PNG" val="2977819292"/>
  <p:tag name="PPT/MEDIA/IMAGE127.JPEG" val="814286180"/>
  <p:tag name="PPT/MEDIA/IMAGE126.PNG" val="3403583991"/>
  <p:tag name="PPT/MEDIA/IMAGE125.JPEG" val="2431347025"/>
  <p:tag name="PPT/MEDIA/IMAGE129.JPEG" val="4121526293"/>
  <p:tag name="PPT/MEDIA/IMAGE130.JPEG" val="2935949489"/>
  <p:tag name="PPT/MEDIA/IMAGE131.JPEG" val="489596564"/>
  <p:tag name="PPT/MEDIA/IMAGE132.JPEG" val="1204601564"/>
  <p:tag name="PPT/MEDIA/IMAGE133.JPEG" val="3552299801"/>
  <p:tag name="PPT/MEDIA/IMAGE134.JPEG" val="4182107807"/>
  <p:tag name="PPT/MEDIA/IMAGE114.PNG" val="207229956"/>
  <p:tag name="PPT/MEDIA/IMAGE124.JPEG" val="3510152832"/>
  <p:tag name="PPT/MEDIA/IMAGE122.JPEG" val="4257391115"/>
  <p:tag name="PPT/MEDIA/IMAGE116.PNG" val="3973721720"/>
  <p:tag name="PPT/MEDIA/IMAGE117.JPEG" val="2758999310"/>
  <p:tag name="PPT/MEDIA/IMAGE118.JPEG" val="320782023"/>
  <p:tag name="PPT/MEDIA/IMAGE123.JPEG" val="694382268"/>
  <p:tag name="PPT/MEDIA/IMAGE119.PNG" val="972338301"/>
  <p:tag name="PPT/MEDIA/IMAGE121.JPEG" val="2573657638"/>
  <p:tag name="PPT/MEDIA/IMAGE120.JPEG" val="27212969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419</Words>
  <Application>Microsoft Office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 Nazanin</vt:lpstr>
      <vt:lpstr>Calibri</vt:lpstr>
      <vt:lpstr>Georgia</vt:lpstr>
      <vt:lpstr>Tahoma</vt:lpstr>
      <vt:lpstr>Times New Roman</vt:lpstr>
      <vt:lpstr>Tiranti Solid LET</vt:lpstr>
      <vt:lpstr>Wingdings</vt:lpstr>
      <vt:lpstr>Office Theme</vt:lpstr>
      <vt:lpstr>PowerPoint Presentation</vt:lpstr>
      <vt:lpstr>عضلات بدن انسان</vt:lpstr>
      <vt:lpstr>PowerPoint Presentation</vt:lpstr>
      <vt:lpstr>PowerPoint Presentation</vt:lpstr>
      <vt:lpstr>حرکات مهم استخوان کتف: </vt:lpstr>
      <vt:lpstr>عضلات کمربند شانه  به دو گروه تقسیم میشود:</vt:lpstr>
      <vt:lpstr>عضله ذوزنقه (Trapezius)</vt:lpstr>
      <vt:lpstr>عضله ذوزنقه (Trapezius)</vt:lpstr>
      <vt:lpstr>عضله ذوزنقه (Trapezius)</vt:lpstr>
      <vt:lpstr>عضله ذوزنقه (Trapezius)</vt:lpstr>
      <vt:lpstr>PowerPoint Presentation</vt:lpstr>
      <vt:lpstr>عضله متوازی الاضلاع (Rhomboid)</vt:lpstr>
      <vt:lpstr>PowerPoint Presentation</vt:lpstr>
      <vt:lpstr>عضله گوشه ای (Levator scapulae)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ip330</dc:creator>
  <cp:lastModifiedBy>ip330</cp:lastModifiedBy>
  <cp:revision>2</cp:revision>
  <dcterms:modified xsi:type="dcterms:W3CDTF">2020-04-10T09:49:28Z</dcterms:modified>
</cp:coreProperties>
</file>