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451704-5981-40A9-B98B-5609A955F9F2}">
          <p14:sldIdLst>
            <p14:sldId id="256"/>
            <p14:sldId id="259"/>
            <p14:sldId id="257"/>
            <p14:sldId id="258"/>
            <p14:sldId id="260"/>
            <p14:sldId id="261"/>
          </p14:sldIdLst>
        </p14:section>
        <p14:section name="Untitled Section" id="{571516FC-8D63-4C93-8EE6-326A31BB1F6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5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3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2858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7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738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8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74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9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1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8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1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3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55B9-01C9-4A07-9D67-CD18FEC7450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E70126-104E-4151-A9AF-616CCA40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8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2862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r>
              <a:rPr lang="fa-IR" sz="5400" b="1" kern="0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IranNastaliq" pitchFamily="18" charset="0"/>
                <a:ea typeface="+mj-ea"/>
                <a:cs typeface="B Zar" pitchFamily="2" charset="-78"/>
              </a:rPr>
              <a:t>فارسی </a:t>
            </a:r>
            <a:r>
              <a:rPr lang="fa-IR" sz="5400" b="1" kern="0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IranNastaliq" pitchFamily="18" charset="0"/>
                <a:ea typeface="+mj-ea"/>
                <a:cs typeface="B Zar" pitchFamily="2" charset="-78"/>
              </a:rPr>
              <a:t>هشتم (دوره اوّل)</a:t>
            </a:r>
            <a:endParaRPr lang="fa-IR" sz="5400" b="1" kern="0" cap="all" dirty="0">
              <a:ln w="9000" cmpd="sng">
                <a:solidFill>
                  <a:srgbClr val="00206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IranNastaliq" pitchFamily="18" charset="0"/>
              <a:ea typeface="+mj-ea"/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2305"/>
            <a:ext cx="12192000" cy="3813048"/>
          </a:xfrm>
        </p:spPr>
        <p:txBody>
          <a:bodyPr/>
          <a:lstStyle/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fa-IR" sz="5400" b="1" kern="0" cap="all" dirty="0" smtClean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IranNastaliq" pitchFamily="18" charset="0"/>
                <a:ea typeface="+mn-ea"/>
                <a:cs typeface="B Zar" pitchFamily="2" charset="-78"/>
              </a:rPr>
              <a:t>تدریس درس دوازدهم</a:t>
            </a: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fa-IR" sz="5400" b="1" kern="0" cap="all" dirty="0" smtClean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IranNastaliq" pitchFamily="18" charset="0"/>
                <a:ea typeface="+mn-ea"/>
                <a:cs typeface="B Zar" pitchFamily="2" charset="-78"/>
              </a:rPr>
              <a:t>(شیر حق)</a:t>
            </a: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fa-IR" sz="5400" b="1" kern="0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IranNastaliq" pitchFamily="18" charset="0"/>
              <a:ea typeface="+mn-ea"/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55998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fa-IR" sz="2800" b="1" kern="0" cap="all" dirty="0">
                <a:ln w="9000" cmpd="sng">
                  <a:solidFill>
                    <a:srgbClr val="996633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B Zar" pitchFamily="2" charset="-78"/>
              </a:rPr>
              <a:t>تهیّه و تدوین</a:t>
            </a:r>
            <a:r>
              <a:rPr lang="fa-IR" sz="2800" b="1" kern="0" cap="all" dirty="0" smtClean="0">
                <a:ln w="9000" cmpd="sng">
                  <a:solidFill>
                    <a:srgbClr val="996633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B Zar" pitchFamily="2" charset="-78"/>
              </a:rPr>
              <a:t>:</a:t>
            </a:r>
            <a:endParaRPr lang="fa-IR" sz="2800" b="1" kern="0" cap="all" dirty="0">
              <a:ln w="9000" cmpd="sng">
                <a:solidFill>
                  <a:srgbClr val="996633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07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1112"/>
            <a:ext cx="12192000" cy="708025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50000">
                <a:srgbClr val="FFFFFF"/>
              </a:gs>
              <a:gs pos="100000">
                <a:srgbClr val="333399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Arial" charset="0"/>
                <a:cs typeface="A Negaar" panose="00000700000000000000" pitchFamily="2" charset="-78"/>
              </a:rPr>
              <a:t>ارزشیابی تشخیصی </a:t>
            </a:r>
            <a:r>
              <a:rPr kumimoji="0" lang="fa-I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Arial" charset="0"/>
                <a:cs typeface="A Negaar" panose="00000700000000000000" pitchFamily="2" charset="-78"/>
              </a:rPr>
              <a:t>فارسی</a:t>
            </a:r>
            <a:endParaRPr kumimoji="0" lang="fa-IR" sz="4000" b="1" i="0" u="none" strike="noStrike" kern="1200" cap="none" spc="0" normalizeH="0" baseline="0" noProof="0" dirty="0">
              <a:ln>
                <a:noFill/>
              </a:ln>
              <a:solidFill>
                <a:srgbClr val="D60093"/>
              </a:solidFill>
              <a:effectLst/>
              <a:uLnTx/>
              <a:uFillTx/>
              <a:latin typeface="Arial" charset="0"/>
              <a:cs typeface="A Negaar" panose="00000700000000000000" pitchFamily="2" charset="-78"/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962985"/>
            <a:ext cx="12192000" cy="10402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1. معنی </a:t>
            </a:r>
            <a:r>
              <a:rPr lang="fa-IR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واژه های زیر را </a:t>
            </a: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بنویسید .</a:t>
            </a:r>
            <a:endParaRPr lang="fa-IR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   </a:t>
            </a:r>
            <a:r>
              <a:rPr lang="fa-IR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charset="0"/>
                <a:cs typeface="B Lotus" pitchFamily="2" charset="-78"/>
              </a:rPr>
              <a:t>شاهد  </a:t>
            </a:r>
            <a:r>
              <a:rPr lang="fa-IR" sz="28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charset="0"/>
                <a:cs typeface="B Lotus" pitchFamily="2" charset="-78"/>
              </a:rPr>
              <a:t>، </a:t>
            </a:r>
            <a:r>
              <a:rPr lang="fa-IR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charset="0"/>
                <a:cs typeface="B Lotus" pitchFamily="2" charset="-78"/>
              </a:rPr>
              <a:t>وجد ، خاکدان غم، محاربه، گزند ، پهنه، مأوا، اهریمن ، شمایل ، غایت ، پوپک، خیل ، توطئه</a:t>
            </a:r>
            <a:endParaRPr lang="fa-IR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2076423"/>
            <a:ext cx="12192000" cy="27853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indent="0" algn="just" rtl="1">
              <a:lnSpc>
                <a:spcPct val="85000"/>
              </a:lnSpc>
              <a:spcBef>
                <a:spcPct val="50000"/>
              </a:spcBef>
              <a:buNone/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2. معنی و مفهوم  مصراع های را بنویسید . </a:t>
            </a: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 smtClean="0">
                <a:ln>
                  <a:solidFill>
                    <a:srgbClr val="FF00FF"/>
                  </a:solidFill>
                </a:ln>
                <a:solidFill>
                  <a:srgbClr val="FF00FF"/>
                </a:solidFill>
                <a:latin typeface="Arial" charset="0"/>
                <a:cs typeface="B Lotus" pitchFamily="2" charset="-78"/>
              </a:rPr>
              <a:t>   - دل رمیدۀ ما را انیس و مونس شد .  </a:t>
            </a: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 smtClean="0">
                <a:ln>
                  <a:solidFill>
                    <a:srgbClr val="FF00FF"/>
                  </a:solidFill>
                </a:ln>
                <a:solidFill>
                  <a:srgbClr val="FF00FF"/>
                </a:solidFill>
                <a:latin typeface="Arial" charset="0"/>
                <a:cs typeface="B Lotus" pitchFamily="2" charset="-78"/>
              </a:rPr>
              <a:t>   - ای آفتاب شمایل دریا دل</a:t>
            </a: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>
                <a:ln>
                  <a:solidFill>
                    <a:srgbClr val="FF00FF"/>
                  </a:solidFill>
                </a:ln>
                <a:solidFill>
                  <a:srgbClr val="FF00FF"/>
                </a:solidFill>
                <a:latin typeface="Arial" charset="0"/>
                <a:cs typeface="B Lotus" pitchFamily="2" charset="-78"/>
              </a:rPr>
              <a:t> </a:t>
            </a:r>
            <a:r>
              <a:rPr lang="fa-IR" sz="2800" b="1" dirty="0" smtClean="0">
                <a:ln>
                  <a:solidFill>
                    <a:srgbClr val="FF00FF"/>
                  </a:solidFill>
                </a:ln>
                <a:solidFill>
                  <a:srgbClr val="FF00FF"/>
                </a:solidFill>
                <a:latin typeface="Arial" charset="0"/>
                <a:cs typeface="B Lotus" pitchFamily="2" charset="-78"/>
              </a:rPr>
              <a:t>  - به حلاوت بخورم زهر که شاهد ساقی است . </a:t>
            </a: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>
                <a:ln>
                  <a:solidFill>
                    <a:srgbClr val="FF00FF"/>
                  </a:solidFill>
                </a:ln>
                <a:solidFill>
                  <a:srgbClr val="FF00FF"/>
                </a:solidFill>
                <a:latin typeface="Arial" charset="0"/>
                <a:cs typeface="B Lotus" pitchFamily="2" charset="-78"/>
              </a:rPr>
              <a:t> </a:t>
            </a:r>
            <a:r>
              <a:rPr lang="fa-IR" sz="2800" b="1" dirty="0" smtClean="0">
                <a:ln>
                  <a:solidFill>
                    <a:srgbClr val="FF00FF"/>
                  </a:solidFill>
                </a:ln>
                <a:solidFill>
                  <a:srgbClr val="FF00FF"/>
                </a:solidFill>
                <a:latin typeface="Arial" charset="0"/>
                <a:cs typeface="B Lotus" pitchFamily="2" charset="-78"/>
              </a:rPr>
              <a:t>  - ای وطن ، ای دل مرا مأوا </a:t>
            </a:r>
            <a:endParaRPr lang="fa-IR" sz="2800" b="1" dirty="0">
              <a:ln>
                <a:solidFill>
                  <a:srgbClr val="FF00FF"/>
                </a:solidFill>
              </a:ln>
              <a:solidFill>
                <a:srgbClr val="FF00FF"/>
              </a:solidFill>
              <a:latin typeface="Arial" charset="0"/>
              <a:cs typeface="B Lotus" pitchFamily="2" charset="-78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4788649"/>
            <a:ext cx="12192000" cy="15954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3. معنی بیت « شرف مرد به جود است و کرامت به سجود      هرکه این هردو ندارد عدمش به زوجود » </a:t>
            </a: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رابنویسید و جناس های آن را مشخّص کنید .</a:t>
            </a:r>
            <a:endParaRPr lang="fa-IR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   </a:t>
            </a:r>
            <a:endParaRPr lang="fa-IR" sz="2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0" y="5817716"/>
            <a:ext cx="12192000" cy="4747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marR="0" lvl="0" indent="0" algn="just" defTabSz="914400" rtl="1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1200" cap="none" spc="0" normalizeH="0" baseline="0" noProof="0" dirty="0">
              <a:ln>
                <a:solidFill>
                  <a:srgbClr val="FF00FF"/>
                </a:solidFill>
              </a:ln>
              <a:solidFill>
                <a:srgbClr val="FF00FF"/>
              </a:solidFill>
              <a:effectLst/>
              <a:uLnTx/>
              <a:uFillTx/>
              <a:latin typeface="Arial" charset="0"/>
              <a:ea typeface="+mn-ea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67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70119"/>
            <a:ext cx="12072066" cy="3880773"/>
          </a:xfrm>
        </p:spPr>
        <p:txBody>
          <a:bodyPr/>
          <a:lstStyle/>
          <a:p>
            <a:pPr algn="r"/>
            <a:r>
              <a:rPr lang="fa-IR" dirty="0">
                <a:solidFill>
                  <a:schemeClr val="tx2"/>
                </a:solidFill>
              </a:rPr>
              <a:t>.</a:t>
            </a:r>
            <a:r>
              <a:rPr lang="fa-IR" dirty="0" smtClean="0">
                <a:solidFill>
                  <a:schemeClr val="tx2"/>
                </a:solidFill>
              </a:rPr>
              <a:t>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82296" y="-402336"/>
            <a:ext cx="12274296" cy="4585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marR="0" lvl="0" indent="0" algn="just" defTabSz="914400" rtl="1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4 .</a:t>
            </a:r>
            <a:r>
              <a:rPr kumimoji="0" lang="fa-IR" sz="2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 « رساله قشیریّه » در چه زمینه ای است و اثر کیست؟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56251"/>
            <a:ext cx="12192000" cy="27853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marR="0" lvl="0" indent="0" algn="just" defTabSz="914400" rtl="1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a-IR" sz="28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 5 .</a:t>
            </a:r>
            <a:r>
              <a:rPr kumimoji="0" lang="fa-IR" sz="2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 گروه های اسمی رابیابید</a:t>
            </a:r>
            <a:r>
              <a:rPr kumimoji="0" lang="fa-IR" sz="2800" b="1" i="0" u="none" strike="noStrike" kern="1200" cap="none" spc="0" normalizeH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وهسته ونوع وابسته ها را به طور کامل</a:t>
            </a:r>
            <a:r>
              <a:rPr kumimoji="0" lang="fa-IR" sz="2800" b="1" i="0" u="none" strike="noStrike" kern="1200" cap="none" spc="0" normalizeH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بنویسید .</a:t>
            </a:r>
          </a:p>
          <a:p>
            <a:pPr marL="0" marR="0" lvl="0" indent="0" algn="just" defTabSz="914400" rtl="1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a-IR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 </a:t>
            </a:r>
          </a:p>
          <a:p>
            <a:pPr marL="0" marR="0" lvl="0" indent="0" algn="just" defTabSz="914400" rtl="1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srgbClr val="A50021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A50021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   </a:t>
            </a:r>
            <a:r>
              <a:rPr kumimoji="0" lang="fa-IR" sz="2600" b="1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A50021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دو نامه سید جمال اسد آبادی و میرزای شیرازی کار خود را کرده بود</a:t>
            </a:r>
            <a:r>
              <a:rPr kumimoji="0" lang="fa-IR" sz="2800" b="1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A50021"/>
                </a:solidFill>
                <a:effectLst/>
                <a:uLnTx/>
                <a:uFillTx/>
                <a:latin typeface="Arial" charset="0"/>
                <a:ea typeface="+mn-ea"/>
                <a:cs typeface="B Lotus" pitchFamily="2" charset="-78"/>
              </a:rPr>
              <a:t>.</a:t>
            </a:r>
            <a:endParaRPr kumimoji="0" lang="fa-IR" sz="2800" b="1" i="0" u="none" strike="noStrike" kern="1200" cap="none" spc="0" normalizeH="0" baseline="0" noProof="0" dirty="0">
              <a:ln>
                <a:solidFill>
                  <a:srgbClr val="C00000"/>
                </a:solidFill>
              </a:ln>
              <a:solidFill>
                <a:srgbClr val="A50021"/>
              </a:solidFill>
              <a:effectLst/>
              <a:uLnTx/>
              <a:uFillTx/>
              <a:latin typeface="Arial" charset="0"/>
              <a:ea typeface="+mn-ea"/>
              <a:cs typeface="B Lotus" pitchFamily="2" charset="-78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1630139"/>
            <a:ext cx="12192000" cy="492519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endParaRPr lang="fa-IR" sz="2800" b="1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Arial" charset="0"/>
                <a:cs typeface="B Lotus" pitchFamily="2" charset="-78"/>
              </a:rPr>
              <a:t>الف ) امیر کبیر با صدای رسا به اطرافیان گفت : « مسئول جهل مردم ما هستیم » .</a:t>
            </a: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endParaRPr lang="fa-IR" sz="28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endParaRPr lang="fa-IR" sz="28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charset="0"/>
                <a:cs typeface="B Lotus" pitchFamily="2" charset="-78"/>
              </a:rPr>
              <a:t>ب  ) ایران ، سرزمینی بزرگ است . و دراین هشت سال دفاع مقدّس حماسه های شگفت انگیز آفریدند .</a:t>
            </a:r>
            <a:endParaRPr lang="fa-IR" sz="2600" b="1" dirty="0" smtClean="0">
              <a:ln>
                <a:solidFill>
                  <a:srgbClr val="C00000"/>
                </a:solidFill>
              </a:ln>
              <a:solidFill>
                <a:srgbClr val="A50021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endParaRPr lang="fa-IR" sz="2600" b="1" dirty="0" smtClean="0">
              <a:ln>
                <a:solidFill>
                  <a:srgbClr val="C00000"/>
                </a:solidFill>
              </a:ln>
              <a:solidFill>
                <a:schemeClr val="accent5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endParaRPr lang="fa-IR" sz="2600" b="1" dirty="0">
              <a:ln>
                <a:solidFill>
                  <a:srgbClr val="C00000"/>
                </a:solidFill>
              </a:ln>
              <a:solidFill>
                <a:schemeClr val="accent5"/>
              </a:solidFill>
              <a:latin typeface="Arial" charset="0"/>
              <a:cs typeface="B Lotus" pitchFamily="2" charset="-78"/>
            </a:endParaRP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600" b="1" dirty="0" smtClean="0">
                <a:ln>
                  <a:solidFill>
                    <a:srgbClr val="C00000"/>
                  </a:solidFill>
                </a:ln>
                <a:solidFill>
                  <a:schemeClr val="accent5"/>
                </a:solidFill>
                <a:latin typeface="Arial" charset="0"/>
                <a:cs typeface="B Lotus" pitchFamily="2" charset="-78"/>
              </a:rPr>
              <a:t>پ  ) سومین گروه از دانش آموزان کلاس هشتم دریک مسابقۀ علمی شرکت کردند .</a:t>
            </a:r>
          </a:p>
          <a:p>
            <a:pPr algn="just" rtl="1">
              <a:lnSpc>
                <a:spcPct val="85000"/>
              </a:lnSpc>
              <a:spcBef>
                <a:spcPct val="50000"/>
              </a:spcBef>
              <a:defRPr/>
            </a:pPr>
            <a:r>
              <a:rPr lang="fa-IR" sz="2500" b="1" dirty="0" smtClean="0">
                <a:ln>
                  <a:solidFill>
                    <a:srgbClr val="C00000"/>
                  </a:solidFill>
                </a:ln>
                <a:solidFill>
                  <a:srgbClr val="A50021"/>
                </a:solidFill>
                <a:latin typeface="Arial" charset="0"/>
                <a:cs typeface="B Lotus" pitchFamily="2" charset="-78"/>
              </a:rPr>
              <a:t> </a:t>
            </a:r>
            <a:endParaRPr lang="fa-IR" sz="2500" b="1" dirty="0">
              <a:ln>
                <a:solidFill>
                  <a:srgbClr val="C00000"/>
                </a:solidFill>
              </a:ln>
              <a:solidFill>
                <a:srgbClr val="A50021"/>
              </a:solidFill>
              <a:latin typeface="Arial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86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557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" y="262686"/>
            <a:ext cx="11193780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342900" indent="-342900" algn="r" eaLnBrk="0" hangingPunct="0">
              <a:defRPr/>
            </a:pPr>
            <a:r>
              <a:rPr lang="fa-IR" sz="3200" b="1" cap="all" dirty="0" smtClean="0">
                <a:ln w="9000" cmpd="sng">
                  <a:solidFill>
                    <a:srgbClr val="FF00FF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B Compset" panose="00000400000000000000" pitchFamily="2" charset="-78"/>
              </a:rPr>
              <a:t>صبح صادق ، قدرت کاذب شکست                          رشته های دام اهریمن گسست</a:t>
            </a:r>
            <a:r>
              <a:rPr lang="fa-IR" sz="3200" b="1" cap="all" dirty="0">
                <a:ln w="9000" cmpd="sng">
                  <a:solidFill>
                    <a:srgbClr val="FF00FF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cs typeface="B Compset" panose="00000400000000000000" pitchFamily="2" charset="-78"/>
              </a:rPr>
              <a:t/>
            </a:r>
            <a:br>
              <a:rPr lang="fa-IR" sz="3200" b="1" cap="all" dirty="0">
                <a:ln w="9000" cmpd="sng">
                  <a:solidFill>
                    <a:srgbClr val="FF00FF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cs typeface="B Compset" panose="00000400000000000000" pitchFamily="2" charset="-78"/>
              </a:rPr>
            </a:br>
            <a:r>
              <a:rPr lang="fa-IR" sz="2800" b="1" cap="all" dirty="0" smtClean="0">
                <a:ln w="9000" cmpd="sng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B Compset" panose="00000400000000000000" pitchFamily="2" charset="-78"/>
              </a:rPr>
              <a:t>صبح راستین و حقیقی (قدرت مردم) قدرت های دروغین (رژیم شاهنشاهی) را از بین برد و تار و پود دام شیطان (حکومت پهلوی) را نابود کرد. </a:t>
            </a:r>
            <a:endParaRPr lang="fa-IR" sz="1400" b="1" cap="all" dirty="0">
              <a:ln w="9000" cmpd="sng">
                <a:solidFill>
                  <a:srgbClr val="FF00FF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2536"/>
            <a:ext cx="12192000" cy="4855464"/>
          </a:xfrm>
        </p:spPr>
        <p:txBody>
          <a:bodyPr>
            <a:normAutofit/>
          </a:bodyPr>
          <a:lstStyle/>
          <a:p>
            <a:pPr lvl="8" algn="r" rtl="1"/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صادق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راستین ، حقیقی ، واقعی          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کاذب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دروغین          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رشته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تار و پود  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        دام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تله          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اهریمن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شیطان</a:t>
            </a:r>
          </a:p>
          <a:p>
            <a:pPr marL="3657600" lvl="8" indent="0" algn="r">
              <a:buNone/>
            </a:pPr>
            <a:endParaRPr lang="fa-IR" sz="3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lvl="8" algn="r" rtl="1"/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آرایه های ادبی : 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صادق و کاذب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تضاد     </a:t>
            </a:r>
          </a:p>
          <a:p>
            <a:pPr lvl="8" algn="r" rtl="1"/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گسستن رشته های دام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کنایه از نابود کردن</a:t>
            </a:r>
          </a:p>
          <a:p>
            <a:pPr lvl="8" algn="r" rtl="1"/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اهریمن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استعاره از حکومت پهلوی</a:t>
            </a:r>
          </a:p>
          <a:p>
            <a:pPr lvl="8" algn="r" rtl="1"/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صبح صادق شکست :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تشخیص</a:t>
            </a:r>
          </a:p>
          <a:p>
            <a:pPr marL="3657600" lvl="8" indent="0" algn="r" rtl="1">
              <a:buNone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   </a:t>
            </a:r>
          </a:p>
          <a:p>
            <a:pPr lvl="8" algn="l" rtl="1"/>
            <a:endParaRPr lang="en-US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46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</TotalTime>
  <Words>304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 Negaar</vt:lpstr>
      <vt:lpstr>Arial</vt:lpstr>
      <vt:lpstr>B Compset</vt:lpstr>
      <vt:lpstr>B Lotus</vt:lpstr>
      <vt:lpstr>B Nazanin</vt:lpstr>
      <vt:lpstr>B Zar</vt:lpstr>
      <vt:lpstr>IranNastaliq</vt:lpstr>
      <vt:lpstr>Tahoma</vt:lpstr>
      <vt:lpstr>Trebuchet MS</vt:lpstr>
      <vt:lpstr>Wingdings 3</vt:lpstr>
      <vt:lpstr>Facet</vt:lpstr>
      <vt:lpstr>PowerPoint Presentation</vt:lpstr>
      <vt:lpstr>فارسی هشتم (دوره اوّل)</vt:lpstr>
      <vt:lpstr>1. معنی واژه های زیر را بنویسید .    شاهد  ، وجد ، خاکدان غم، محاربه، گزند ، پهنه، مأوا، اهریمن ، شمایل ، غایت ، پوپک، خیل ، توطئه</vt:lpstr>
      <vt:lpstr>PowerPoint Presentation</vt:lpstr>
      <vt:lpstr>PowerPoint Presentation</vt:lpstr>
      <vt:lpstr>صبح صادق ، قدرت کاذب شکست                          رشته های دام اهریمن گسست صبح راستین و حقیقی (قدرت مردم) قدرت های دروغین (رژیم شاهنشاهی) را از بین برد و تار و پود دام شیطان (حکومت پهلوی) را نابود کرد.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Aslany</dc:creator>
  <cp:lastModifiedBy>ip330</cp:lastModifiedBy>
  <cp:revision>56</cp:revision>
  <dcterms:created xsi:type="dcterms:W3CDTF">2020-03-04T17:22:46Z</dcterms:created>
  <dcterms:modified xsi:type="dcterms:W3CDTF">2021-02-13T16:46:59Z</dcterms:modified>
</cp:coreProperties>
</file>